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73" r:id="rId2"/>
    <p:sldId id="274" r:id="rId3"/>
    <p:sldId id="256" r:id="rId4"/>
    <p:sldId id="257" r:id="rId5"/>
    <p:sldId id="258" r:id="rId6"/>
    <p:sldId id="259" r:id="rId7"/>
    <p:sldId id="264" r:id="rId8"/>
    <p:sldId id="265" r:id="rId9"/>
    <p:sldId id="266" r:id="rId10"/>
    <p:sldId id="260" r:id="rId11"/>
    <p:sldId id="267" r:id="rId12"/>
    <p:sldId id="261" r:id="rId13"/>
    <p:sldId id="262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91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44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74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37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061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17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72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41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783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7497352-62B7-4B81-B39C-94C9A6EF057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BFE1E9C-EADE-4BB8-94AD-95F84DE78D0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14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t="5486" r="12040" b="3611"/>
          <a:stretch/>
        </p:blipFill>
        <p:spPr>
          <a:xfrm>
            <a:off x="4419600" y="116545"/>
            <a:ext cx="4013199" cy="6423955"/>
          </a:xfrm>
        </p:spPr>
      </p:pic>
    </p:spTree>
    <p:extLst>
      <p:ext uri="{BB962C8B-B14F-4D97-AF65-F5344CB8AC3E}">
        <p14:creationId xmlns:p14="http://schemas.microsoft.com/office/powerpoint/2010/main" val="232459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Сторінка редагування наборів правил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88169"/>
            <a:ext cx="10235207" cy="4009724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98318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вигляду набору правил для блокового КА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17192"/>
          <a:stretch/>
        </p:blipFill>
        <p:spPr bwMode="auto">
          <a:xfrm>
            <a:off x="1403784" y="2103119"/>
            <a:ext cx="9569016" cy="4278429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029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Сторінка симуляції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66" r="576"/>
          <a:stretch/>
        </p:blipFill>
        <p:spPr bwMode="auto">
          <a:xfrm>
            <a:off x="1371601" y="1828800"/>
            <a:ext cx="9601199" cy="4416402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428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симуляції «Гри життя»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567543"/>
            <a:ext cx="9601201" cy="4804632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71109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Модифіковане правило </a:t>
            </a:r>
            <a:r>
              <a:rPr lang="en-US" dirty="0" smtClean="0"/>
              <a:t>HPP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2621" y="1708484"/>
            <a:ext cx="7699157" cy="4596205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2769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Початковий стан симуляції газу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082" y="1708484"/>
            <a:ext cx="8596236" cy="4432434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2235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Клітини розлітаються у різних напрямках впорядкованими хмарками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710" y="2171700"/>
            <a:ext cx="8262980" cy="4273510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680662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Хаотичний рух клітин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79" y="1891364"/>
            <a:ext cx="8424242" cy="4297680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6566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3058728"/>
            <a:ext cx="9601200" cy="740544"/>
          </a:xfrm>
        </p:spPr>
        <p:txBody>
          <a:bodyPr/>
          <a:lstStyle/>
          <a:p>
            <a:pPr algn="ctr"/>
            <a:r>
              <a:rPr lang="uk-UA" dirty="0" smtClean="0"/>
              <a:t>Дякую за увагу!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089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91" y="83344"/>
            <a:ext cx="5976619" cy="66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2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5300" dirty="0" smtClean="0"/>
              <a:t>Система комп’ютерного моделювання клітинних автоматів</a:t>
            </a:r>
            <a:endParaRPr lang="ru-RU" sz="53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79905" y="4158410"/>
            <a:ext cx="6831673" cy="1086237"/>
          </a:xfrm>
        </p:spPr>
        <p:txBody>
          <a:bodyPr/>
          <a:lstStyle/>
          <a:p>
            <a:r>
              <a:rPr lang="uk-UA" dirty="0" smtClean="0"/>
              <a:t>Виконала студентка групи ІВ-71 Молчанова В.С.</a:t>
            </a:r>
            <a:br>
              <a:rPr lang="uk-UA" dirty="0" smtClean="0"/>
            </a:br>
            <a:r>
              <a:rPr lang="uk-UA" dirty="0" smtClean="0"/>
              <a:t>Дипломний керівник: доцент, </a:t>
            </a:r>
            <a:r>
              <a:rPr lang="uk-UA" dirty="0" err="1" smtClean="0"/>
              <a:t>к.т.н</a:t>
            </a:r>
            <a:r>
              <a:rPr lang="uk-UA" dirty="0" smtClean="0"/>
              <a:t>. </a:t>
            </a:r>
            <a:r>
              <a:rPr lang="uk-UA" dirty="0" err="1" smtClean="0"/>
              <a:t>Волокіта</a:t>
            </a:r>
            <a:r>
              <a:rPr lang="uk-UA" dirty="0" smtClean="0"/>
              <a:t> А.М.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509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Визначення клітинних автоматів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dirty="0"/>
              <a:t>Простір представлений сіткою в кінцевій кількості вимірів (зазвичай — в одному чи двох)</a:t>
            </a:r>
            <a:endParaRPr lang="ru-RU" dirty="0"/>
          </a:p>
          <a:p>
            <a:pPr lvl="0"/>
            <a:r>
              <a:rPr lang="uk-UA" dirty="0"/>
              <a:t>Кожна клітина в КА може перебувати в одному стані з їх кінцевої множини</a:t>
            </a:r>
            <a:endParaRPr lang="ru-RU" dirty="0"/>
          </a:p>
          <a:p>
            <a:pPr lvl="0"/>
            <a:r>
              <a:rPr lang="uk-UA" dirty="0"/>
              <a:t>Система КА розвивається протягом кількох часових етапів. Стан усіх клітин оновлюється синхронно на кожному етапі</a:t>
            </a:r>
            <a:endParaRPr lang="ru-RU" dirty="0"/>
          </a:p>
          <a:p>
            <a:pPr lvl="0"/>
            <a:r>
              <a:rPr lang="uk-UA" dirty="0"/>
              <a:t>Стан клітин оновлюється у відповідності до набору правил, які ставлять у відповідність поточному стану клітини та її сусідів новий стан цієї </a:t>
            </a:r>
            <a:r>
              <a:rPr lang="uk-UA" dirty="0" smtClean="0"/>
              <a:t>клітини.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48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Класичні клітинні автомати</a:t>
            </a:r>
            <a:endParaRPr lang="ru-RU" dirty="0"/>
          </a:p>
        </p:txBody>
      </p:sp>
      <p:pic>
        <p:nvPicPr>
          <p:cNvPr id="1026" name="Picture 2" descr="Conway&amp;#39;s Game of Life - glider | No game no life, Photo effects, Gli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1599329"/>
            <a:ext cx="6543675" cy="4772896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1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Блокові клітинні автомати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10091" y="1556426"/>
            <a:ext cx="4724253" cy="4670201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Рисунок 5" descr="https://lh5.googleusercontent.com/UCcsC42qJDaGiVeBVNThdbx8b09s5LLHUDo4tKMVLESQel5ZM_kaSPxeci8nTbs3hHIR56VuVCtwovLS5HS1jJqoYuqa6Spofyy6u2qK2U7Mgm3eUffxgJOsvz9JJ2tt5I3n1_uv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t="2557" r="53640" b="4695"/>
          <a:stretch/>
        </p:blipFill>
        <p:spPr bwMode="auto">
          <a:xfrm>
            <a:off x="7461346" y="1556426"/>
            <a:ext cx="3095373" cy="2125739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Рисунок 7" descr="https://lh5.googleusercontent.com/UCcsC42qJDaGiVeBVNThdbx8b09s5LLHUDo4tKMVLESQel5ZM_kaSPxeci8nTbs3hHIR56VuVCtwovLS5HS1jJqoYuqa6Spofyy6u2qK2U7Mgm3eUffxgJOsvz9JJ2tt5I3n1_uv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3" t="1933" r="4316" b="4738"/>
          <a:stretch/>
        </p:blipFill>
        <p:spPr bwMode="auto">
          <a:xfrm>
            <a:off x="7453889" y="4087571"/>
            <a:ext cx="3102830" cy="2139056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5798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Порівняння систем моделювання КА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320299"/>
              </p:ext>
            </p:extLst>
          </p:nvPr>
        </p:nvGraphicFramePr>
        <p:xfrm>
          <a:off x="1371600" y="1933303"/>
          <a:ext cx="9601200" cy="4572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617732">
                  <a:extLst>
                    <a:ext uri="{9D8B030D-6E8A-4147-A177-3AD203B41FA5}">
                      <a16:colId xmlns:a16="http://schemas.microsoft.com/office/drawing/2014/main" val="3123718294"/>
                    </a:ext>
                  </a:extLst>
                </a:gridCol>
                <a:gridCol w="1814627">
                  <a:extLst>
                    <a:ext uri="{9D8B030D-6E8A-4147-A177-3AD203B41FA5}">
                      <a16:colId xmlns:a16="http://schemas.microsoft.com/office/drawing/2014/main" val="746158963"/>
                    </a:ext>
                  </a:extLst>
                </a:gridCol>
                <a:gridCol w="1288481">
                  <a:extLst>
                    <a:ext uri="{9D8B030D-6E8A-4147-A177-3AD203B41FA5}">
                      <a16:colId xmlns:a16="http://schemas.microsoft.com/office/drawing/2014/main" val="3701838745"/>
                    </a:ext>
                  </a:extLst>
                </a:gridCol>
                <a:gridCol w="1209751">
                  <a:extLst>
                    <a:ext uri="{9D8B030D-6E8A-4147-A177-3AD203B41FA5}">
                      <a16:colId xmlns:a16="http://schemas.microsoft.com/office/drawing/2014/main" val="4102447219"/>
                    </a:ext>
                  </a:extLst>
                </a:gridCol>
                <a:gridCol w="1670609">
                  <a:extLst>
                    <a:ext uri="{9D8B030D-6E8A-4147-A177-3AD203B41FA5}">
                      <a16:colId xmlns:a16="http://schemas.microsoft.com/office/drawing/2014/main" val="10877692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Властивість \ Назва системи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 err="1">
                          <a:effectLst/>
                        </a:rPr>
                        <a:t>Wolfram</a:t>
                      </a:r>
                      <a:r>
                        <a:rPr lang="uk-UA" sz="2000" dirty="0">
                          <a:effectLst/>
                        </a:rPr>
                        <a:t> </a:t>
                      </a:r>
                      <a:r>
                        <a:rPr lang="uk-UA" sz="2000" dirty="0" err="1">
                          <a:effectLst/>
                        </a:rPr>
                        <a:t>Mathematica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САМ-6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CelLab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Наша система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72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Графічний інтерфейс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+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994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Безплатна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+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154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Універсальна мова опису правил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+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759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Графічне завдання правил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-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-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-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392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Доступність онлайн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-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-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>
                          <a:effectLst/>
                        </a:rPr>
                        <a:t>+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0170" marR="1073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b="1" dirty="0">
                          <a:effectLst/>
                        </a:rPr>
                        <a:t>+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89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47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Структурна схема системи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71" y="1548492"/>
            <a:ext cx="6022657" cy="4959835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3679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Компоненти правил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r="2546"/>
          <a:stretch/>
        </p:blipFill>
        <p:spPr bwMode="auto">
          <a:xfrm>
            <a:off x="1371600" y="4346707"/>
            <a:ext cx="2552686" cy="1495425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107" t="1598" r="3282"/>
          <a:stretch/>
        </p:blipFill>
        <p:spPr bwMode="auto">
          <a:xfrm>
            <a:off x="1371600" y="1782761"/>
            <a:ext cx="3333115" cy="1661795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105525" y="1908808"/>
            <a:ext cx="4867275" cy="1409700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/>
          <p:cNvSpPr txBox="1"/>
          <p:nvPr/>
        </p:nvSpPr>
        <p:spPr>
          <a:xfrm>
            <a:off x="2170066" y="3444556"/>
            <a:ext cx="173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Пряме правило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779852" y="5842132"/>
            <a:ext cx="189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Блокове правило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382755" y="3405771"/>
            <a:ext cx="231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Тоталістичне</a:t>
            </a:r>
            <a:r>
              <a:rPr lang="uk-UA" dirty="0" smtClean="0"/>
              <a:t> правило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60823" y="5866041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Складене правило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45" y="4497951"/>
            <a:ext cx="6651909" cy="1192935"/>
          </a:xfrm>
          <a:prstGeom prst="rect">
            <a:avLst/>
          </a:prstGeom>
          <a:ln w="28575">
            <a:solidFill>
              <a:schemeClr val="tx2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007887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Другая 2">
      <a:dk1>
        <a:srgbClr val="002060"/>
      </a:dk1>
      <a:lt1>
        <a:sysClr val="window" lastClr="FFFFFF"/>
      </a:lt1>
      <a:dk2>
        <a:srgbClr val="002060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Override1.xml><?xml version="1.0" encoding="utf-8"?>
<a:themeOverride xmlns:a="http://schemas.openxmlformats.org/drawingml/2006/main">
  <a:clrScheme name="Другая 2">
    <a:dk1>
      <a:srgbClr val="002060"/>
    </a:dk1>
    <a:lt1>
      <a:sysClr val="window" lastClr="FFFFFF"/>
    </a:lt1>
    <a:dk2>
      <a:srgbClr val="002060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2.xml><?xml version="1.0" encoding="utf-8"?>
<a:themeOverride xmlns:a="http://schemas.openxmlformats.org/drawingml/2006/main">
  <a:clrScheme name="Другая 2">
    <a:dk1>
      <a:srgbClr val="002060"/>
    </a:dk1>
    <a:lt1>
      <a:sysClr val="window" lastClr="FFFFFF"/>
    </a:lt1>
    <a:dk2>
      <a:srgbClr val="002060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3.xml><?xml version="1.0" encoding="utf-8"?>
<a:themeOverride xmlns:a="http://schemas.openxmlformats.org/drawingml/2006/main">
  <a:clrScheme name="Другая 2">
    <a:dk1>
      <a:srgbClr val="002060"/>
    </a:dk1>
    <a:lt1>
      <a:sysClr val="window" lastClr="FFFFFF"/>
    </a:lt1>
    <a:dk2>
      <a:srgbClr val="002060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188</Words>
  <Application>Microsoft Office PowerPoint</Application>
  <PresentationFormat>Широкоэкранный</PresentationFormat>
  <Paragraphs>55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Franklin Gothic Book</vt:lpstr>
      <vt:lpstr>Times New Roman</vt:lpstr>
      <vt:lpstr>Crop</vt:lpstr>
      <vt:lpstr>Презентация PowerPoint</vt:lpstr>
      <vt:lpstr>Презентация PowerPoint</vt:lpstr>
      <vt:lpstr>Система комп’ютерного моделювання клітинних автоматів</vt:lpstr>
      <vt:lpstr>Визначення клітинних автоматів</vt:lpstr>
      <vt:lpstr>Класичні клітинні автомати</vt:lpstr>
      <vt:lpstr>Блокові клітинні автомати</vt:lpstr>
      <vt:lpstr>Порівняння систем моделювання КА</vt:lpstr>
      <vt:lpstr>Структурна схема системи</vt:lpstr>
      <vt:lpstr>Компоненти правил</vt:lpstr>
      <vt:lpstr>Сторінка редагування наборів правил</vt:lpstr>
      <vt:lpstr>Приклад вигляду набору правил для блокового КА</vt:lpstr>
      <vt:lpstr>Сторінка симуляції</vt:lpstr>
      <vt:lpstr>Результат симуляції «Гри життя»</vt:lpstr>
      <vt:lpstr>Модифіковане правило HPP</vt:lpstr>
      <vt:lpstr>Початковий стан симуляції газу</vt:lpstr>
      <vt:lpstr>Клітини розлітаються у різних напрямках впорядкованими хмарками</vt:lpstr>
      <vt:lpstr>Хаотичний рух клітин</vt:lpstr>
      <vt:lpstr>Дякую за увагу!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Варвара Молчанова</dc:creator>
  <cp:lastModifiedBy>Варвара Молчанова</cp:lastModifiedBy>
  <cp:revision>21</cp:revision>
  <dcterms:created xsi:type="dcterms:W3CDTF">2021-06-11T17:33:38Z</dcterms:created>
  <dcterms:modified xsi:type="dcterms:W3CDTF">2021-06-15T17:52:27Z</dcterms:modified>
</cp:coreProperties>
</file>